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0" r:id="rId6"/>
    <p:sldId id="304" r:id="rId7"/>
    <p:sldId id="305" r:id="rId8"/>
    <p:sldId id="306" r:id="rId9"/>
    <p:sldId id="307" r:id="rId10"/>
    <p:sldId id="310" r:id="rId11"/>
    <p:sldId id="309" r:id="rId12"/>
    <p:sldId id="311" r:id="rId13"/>
    <p:sldId id="312" r:id="rId14"/>
    <p:sldId id="313" r:id="rId15"/>
    <p:sldId id="314" r:id="rId16"/>
    <p:sldId id="290" r:id="rId17"/>
  </p:sldIdLst>
  <p:sldSz cx="12192000" cy="6858000"/>
  <p:notesSz cx="6858000" cy="9144000"/>
  <p:embeddedFontLst>
    <p:embeddedFont>
      <p:font typeface="Archivo" pitchFamily="2" charset="0"/>
      <p:regular r:id="rId19"/>
      <p:bold r:id="rId20"/>
      <p:italic r:id="rId21"/>
      <p:boldItalic r:id="rId22"/>
    </p:embeddedFont>
    <p:embeddedFont>
      <p:font typeface="Archivo ExtraBold" pitchFamily="2" charset="0"/>
      <p:bold r:id="rId23"/>
      <p:boldItalic r:id="rId24"/>
    </p:embeddedFont>
    <p:embeddedFont>
      <p:font typeface="Archivo Light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6288" userDrawn="1">
          <p15:clr>
            <a:srgbClr val="A4A3A4"/>
          </p15:clr>
        </p15:guide>
        <p15:guide id="4" orient="horz" pos="4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F3D50B-C09B-63A0-A112-5798B0EA9C1C}" name="Molly Burke" initials="MB" userId="S::mburke@orefonline.com::01d164c3-6d8b-4045-af20-1dc9f3d17ec0" providerId="AD"/>
  <p188:author id="{49DF3160-E9AD-8D18-A2FA-982023B7B1EB}" name="Wendy Adkisson" initials="WA" userId="S::wadkisson@orefonline.com::6350a594-73ed-4fb7-8c8e-6e41a25f797a" providerId="AD"/>
  <p188:author id="{75EB43FD-7FD7-FF0C-DBA6-2ECB3D8C5D76}" name="Melissa Peterson" initials="MP" userId="S::mpeterson@orefonline.com::f4a5de46-c0b0-41a8-9bec-96b9b3a1d1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57"/>
    <a:srgbClr val="46525E"/>
    <a:srgbClr val="63A5F4"/>
    <a:srgbClr val="C0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67" autoAdjust="0"/>
  </p:normalViewPr>
  <p:slideViewPr>
    <p:cSldViewPr snapToGrid="0">
      <p:cViewPr varScale="1">
        <p:scale>
          <a:sx n="93" d="100"/>
          <a:sy n="93" d="100"/>
        </p:scale>
        <p:origin x="1152" y="78"/>
      </p:cViewPr>
      <p:guideLst>
        <p:guide orient="horz" pos="1152"/>
        <p:guide pos="720"/>
        <p:guide pos="6288"/>
        <p:guide orient="horz" pos="4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Burke" userId="01d164c3-6d8b-4045-af20-1dc9f3d17ec0" providerId="ADAL" clId="{74B13665-0866-45D6-808D-CE48D509F664}"/>
    <pc:docChg chg="modSld">
      <pc:chgData name="Molly Burke" userId="01d164c3-6d8b-4045-af20-1dc9f3d17ec0" providerId="ADAL" clId="{74B13665-0866-45D6-808D-CE48D509F664}" dt="2025-11-25T14:10:57.215" v="1" actId="20577"/>
      <pc:docMkLst>
        <pc:docMk/>
      </pc:docMkLst>
      <pc:sldChg chg="modNotesTx">
        <pc:chgData name="Molly Burke" userId="01d164c3-6d8b-4045-af20-1dc9f3d17ec0" providerId="ADAL" clId="{74B13665-0866-45D6-808D-CE48D509F664}" dt="2025-11-25T14:10:57.215" v="1" actId="20577"/>
        <pc:sldMkLst>
          <pc:docMk/>
          <pc:sldMk cId="2760018329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2D696-31B1-ED41-B16A-C1380AB14DA5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A9C5-2CF8-B14E-88C3-84606F442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94A7-806C-E501-D5BA-61C325C0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C740A-2098-0421-CA11-3FF0DCCAF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68BA2D-5FF5-2DFC-D166-52B236F85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45523-621B-70B6-D946-A7398A666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0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30ACB-003D-21E0-A25C-0B7B26A2E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B0559-B907-8A9B-C993-BD91F30BE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79841-BDF4-5B5B-9498-A80F79005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41F85-0307-6C4C-978F-7E099C3D8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82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03D7A-961F-D3EC-C8A7-473ED56F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03164-BFCB-09D8-E457-484FDD77F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07246A-9B2E-5C7A-7CF1-56D06379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seller stays after closing, what is considered Day 1 of the Agreement to Occupy?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day after closing.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 day is Day 0, and possession timelines begin the following calendar day.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69A6D-583E-3EED-B390-8918F306A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speaking with the listing agent, what are your top three questions?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when speaking with the buyer’s lender, what questions do you always make sure to ask?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decide between the Condo Sale Agreement and the Residential Sale Agreement with the HOA Addendum?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new construction? If you’re using a builder’s form, what is one thing that is often missing?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(Hint: The Final Agency Acknowledgment. You can use OREF 010 to make sure you’re in compliance.)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 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specific addenda you often use when writing offers?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Section 4 – Buyer Representation of Funds required?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Yes, it is. The buyer should identify the source of their funds and disclose any financing contingencies. This gives the seller a clear and honest picture of the buyer’s financial position.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EFA9-B9C1-594B-B5EE-E91540BE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6D59C8-1D5C-0895-B588-81596D1C8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62466-3266-56F6-CA6F-D2EE6DC3D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7B496-01EE-B357-A39F-E1153B5F4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1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91D5-C7D7-8E83-5748-194E84456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EAC4B5-90FB-0EEF-F7CE-7E67BBAFD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1353D-3B99-2C24-A21F-32C2B624D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1193-E322-7363-21D2-0FCA2D4C4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7A218-6CE1-2CD2-F580-BA30437A4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76763-F0D7-8F89-B58B-A772090DD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8F696-FADE-DDE8-535A-51A09E59C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for the group: 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property is on a private well or septic system, is the inspection period covered by the default home inspection timeline?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2DF1A-D17D-2E70-58AE-A9C8D4D96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FA9C5-2CF8-B14E-88C3-84606F442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8426-A072-E743-A59A-4F36208A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1413F-0EFD-9645-916D-331CB4FA0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ACF5-172A-9949-8311-8A49B560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845D-4E95-554A-B674-04319644A4CA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DE3D-DC24-054B-BD8D-BED06C70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90F56-FF73-0743-B385-BD46B4AF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E765-E459-4B43-881D-ADB20138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82F7F-F2E9-5A4C-B5D7-1675C98D4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BE589-C8FF-174F-A610-5832256F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3CAC-CEDD-3D48-813F-042787D5A2F2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48268-0051-4048-BB57-4C10CA693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7CF8-1593-6146-B36C-6199CB2A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5E1D9-97DB-0F4E-B313-BB4E614E5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1959-0DED-5246-8133-1E2FF019B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9765C-9E6A-1844-A83D-7C17A0BE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1ABC-4BAE-644C-B1EF-F18F9CBC9875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E6EF-29DE-D544-86E5-34601B1D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27BE-49BB-1947-9710-FEB894EE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D29E-8B2E-C64C-9B95-E531A633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33A5B-E34A-CA40-ACC2-3478E4CC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B2FC-35DF-9D40-8DD8-01993932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182C-2B0B-E841-BB58-3A408F7EF449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35F0-8E3F-A54E-9BE8-9DCDB083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4509B-81FE-5F42-BAC0-1E576484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0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D227-A123-3C4D-A026-B2FD085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4D74-0745-5849-999E-9F5D8ADC4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1E24B-47CF-D542-ADC1-77244F7C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005E-247F-D746-BF4B-C953A2A3A047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16A6F-F406-F840-8D1D-FBA2A40A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BADC-BB83-1549-8032-05A03D42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8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1816-0456-014D-A187-27623012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5A74-B08A-5B4C-96AF-281171CC0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86ED9-FFBE-DC48-B68D-2BC321F43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9E03F-3C1B-C14F-B6E0-ED4F9D12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FD94-6A34-EA45-833F-F8904329C49E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9E6F5-D876-134F-BD58-E0F95828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4569B-F087-DD48-96DF-DD0853EE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1CED-2EA0-C146-AC22-AA53EBB9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7AA3A-CE10-9C46-B3EB-14D01E62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C7E95-BE3C-284B-B171-9D8BA1A34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79809-C650-5748-9CD6-3A88524F0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575D-388F-EA42-ACC8-E85DAB4B0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935E1-2854-4A41-B4A1-6F0285F9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47D7-7A27-AA47-A156-22B72AC57AA7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0096D-689B-A546-B6BF-2ED835A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82EEC-7A29-B14F-BB8D-B742B7BB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AF6D-E1AA-CF45-ABA3-EABC7848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465D6-8855-6045-B3F8-D1FBBDFA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E07F-0860-E045-8658-A570B304F76D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C65D4-ADE1-4D49-BC47-ADDBD589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A4910-5EFB-5345-AD5E-748AE35D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8DF6E-2AC7-8F48-A738-5EE973C1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578B-E21C-D24E-A542-B07A2AF7F421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D1C4D-C544-F945-BD51-4BDA7355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55B0C-A749-904E-B0CB-9D4ADB19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1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F246-8254-7745-B974-171A6435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CD68-50F9-EE44-8350-3E3862F8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AE7C3-D396-D440-A1C5-922797159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6215D-F490-9E41-B49D-A74382BA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B72A-A40A-1A4C-91A6-5637361A1531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F9FF3-69A9-9D4D-85A7-4AC3528D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982D2-4441-0E42-9A44-8881ABE9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8CF2-4685-F944-B856-60D582EF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0F08A-F95F-1E4C-B668-EA0946A51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69770-3312-964D-9AAA-2C5A47AFE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A1489-289C-4C4B-8D74-29433234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B53-8A81-5F46-9093-63A8448471B6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60881-DD53-044E-8EC2-56285725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93FC2-1FB5-5948-A3FD-B7D94E99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C4A26-007F-0847-8B7C-A58802F9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83718-1C23-9343-80DB-8C96AD28B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CA583-27BA-8549-AF58-A6FEDC9F3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7FF8-42ED-984D-82C6-8389064BA25E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F64A-0F0A-F24F-B4EE-0F9D20485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387B-C4F0-DB47-9B74-532776DE3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5393-2106-A645-926B-1129F508F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letters&#10;&#10;AI-generated content may be incorrect.">
            <a:extLst>
              <a:ext uri="{FF2B5EF4-FFF2-40B4-BE49-F238E27FC236}">
                <a16:creationId xmlns:a16="http://schemas.microsoft.com/office/drawing/2014/main" id="{19511801-FC42-E65F-27D9-C603B32B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34" y="894594"/>
            <a:ext cx="3340615" cy="932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836431-30A8-7444-BE77-B4AE3232836C}"/>
              </a:ext>
            </a:extLst>
          </p:cNvPr>
          <p:cNvSpPr/>
          <p:nvPr/>
        </p:nvSpPr>
        <p:spPr>
          <a:xfrm>
            <a:off x="1" y="2484782"/>
            <a:ext cx="8383712" cy="4373217"/>
          </a:xfrm>
          <a:prstGeom prst="rect">
            <a:avLst/>
          </a:prstGeom>
          <a:solidFill>
            <a:srgbClr val="1B1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CCD25-B386-A840-93CA-57672E39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238EF-9951-1A37-726D-F2669E323C32}"/>
              </a:ext>
            </a:extLst>
          </p:cNvPr>
          <p:cNvSpPr txBox="1"/>
          <p:nvPr/>
        </p:nvSpPr>
        <p:spPr>
          <a:xfrm>
            <a:off x="734750" y="3701894"/>
            <a:ext cx="6914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The Basics of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51213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9E852-F8A8-FA74-4EF4-765B037F3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A23AB6-4437-F749-F541-D3CC39039F2C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5B9B2C-C78C-6DFF-B4EA-0D76F7A4DB5A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EB1D5E97-9D0F-6640-D989-B0C0D8248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7671CAC-A41D-274D-145C-A9A5A1EC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B3E91-AB9F-455C-533D-EED080FA685E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PREPARING A WOODSTOVE ADDENDUM TOO EARLY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79A72-D7BE-3785-5D6A-FF2F60A2252D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9D8387-9F2D-18E4-6BFB-CB06FC393683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Do not include OREF 046 – Woodstove Addendum with your offer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This form is the seller’s responsibility to complete after offer acceptance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It confirms whether the woodstove is DEQ-certified and should not be added prematurely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E1E32F4B-7DDB-D735-9A6B-863665B1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383816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54297-C962-330C-873F-8A4DAB40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EBAF5E-8850-E5FD-F39F-1D84A55DD8BF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3DD17-4F58-6346-6506-CF344EE8E9AC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4DCD88A1-3E4B-4E23-7B52-A4F6D271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96D4055-59F9-965C-999B-8A6D5A7F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85C57-2DE7-8C23-903D-533316706AE1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CHOOSING A CLOSING DATE WITHOUT TALKING TO THE LENDER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89263-4EE6-D742-44F6-C1B465DBB7F4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5F2700-79B0-413A-4913-E4C5E89078F1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Confirm the closing date with the lender before including it in the offer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Lender timelines depend on underwriting status, appraisal scheduling, and processing capacity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Account for holidays, which can delay funding, recording, and other key steps in the transaction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3E65B261-0F0F-31D0-A867-67251EA7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123692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2277-473B-D56F-DB9F-3D523CC3B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139CB8-2A64-02D6-894C-24142153FD58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F17B23-28CB-0AE8-24EE-64D16DAF4265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FAA16C1-29D0-F450-5ECE-F15CBEDA7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18A6DCA-2450-342F-C066-4721827F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B32A9-F751-6CA8-2E44-DA17D2D79BE7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MISUSING OR SKIPPING THE POSSESSION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659856-2300-6BE7-B8ED-47F79BF45DE5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62006A-C23D-6C46-C3E1-3C9E2DF1EC1B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The possession section must be completed to clearly define when the buyer will take possession of the property. Leaving it blank can lead to misunderstandings.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If tenants are in place, specify whether the buyer will assume the tenancy or if the seller is responsible for delivering the property vacant.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If the seller will remain in the home after closing, include the appropriate Agreement to Occupy form with the offer to establish terms and timelines.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4E2FE730-C51C-D0E3-CFB3-791EAE00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79786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36431-30A8-7444-BE77-B4AE3232836C}"/>
              </a:ext>
            </a:extLst>
          </p:cNvPr>
          <p:cNvSpPr/>
          <p:nvPr/>
        </p:nvSpPr>
        <p:spPr>
          <a:xfrm>
            <a:off x="0" y="2484783"/>
            <a:ext cx="8383712" cy="4373217"/>
          </a:xfrm>
          <a:prstGeom prst="rect">
            <a:avLst/>
          </a:prstGeom>
          <a:solidFill>
            <a:srgbClr val="1B1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CCD25-B386-A840-93CA-57672E39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23E31E-D91C-833B-3893-A2D61C63A831}"/>
              </a:ext>
            </a:extLst>
          </p:cNvPr>
          <p:cNvSpPr txBox="1">
            <a:spLocks/>
          </p:cNvSpPr>
          <p:nvPr/>
        </p:nvSpPr>
        <p:spPr>
          <a:xfrm>
            <a:off x="484000" y="5126428"/>
            <a:ext cx="7415712" cy="1392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1"/>
                </a:solidFill>
                <a:latin typeface="Archivo Light" pitchFamily="2" charset="0"/>
                <a:cs typeface="Archivo Light" pitchFamily="2" charset="0"/>
              </a:rPr>
              <a:t>customerservice@orefonline.com</a:t>
            </a:r>
          </a:p>
          <a:p>
            <a:pPr marL="0" lvl="1" indent="0">
              <a:lnSpc>
                <a:spcPts val="2000"/>
              </a:lnSpc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1"/>
                </a:solidFill>
                <a:latin typeface="Archivo Light" pitchFamily="2" charset="0"/>
                <a:cs typeface="Archivo Light" pitchFamily="2" charset="0"/>
              </a:rPr>
              <a:t>503-912-2569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01A7D-88AE-28D1-9177-DB4E797805FB}"/>
              </a:ext>
            </a:extLst>
          </p:cNvPr>
          <p:cNvSpPr txBox="1"/>
          <p:nvPr/>
        </p:nvSpPr>
        <p:spPr>
          <a:xfrm>
            <a:off x="484000" y="2903327"/>
            <a:ext cx="7415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QUESTIONS &amp; SUGGESTIONS?</a:t>
            </a:r>
          </a:p>
        </p:txBody>
      </p:sp>
      <p:pic>
        <p:nvPicPr>
          <p:cNvPr id="5" name="Picture 4" descr="A logo with blue letters&#10;&#10;AI-generated content may be incorrect.">
            <a:extLst>
              <a:ext uri="{FF2B5EF4-FFF2-40B4-BE49-F238E27FC236}">
                <a16:creationId xmlns:a16="http://schemas.microsoft.com/office/drawing/2014/main" id="{7A6723AB-32E9-AF31-7CD0-959A08B5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34" y="894594"/>
            <a:ext cx="3340615" cy="932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5A0D9-2C2E-8D78-6AC3-47100D9525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32341" y="2486638"/>
            <a:ext cx="2975659" cy="38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6BA342-6220-E94E-9118-782708CD8F76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F727-036A-054C-B8B9-9438E60838E8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42B9A11-C0B1-BD45-BA92-B8209885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D3D60D-86E1-CD42-8262-D68F05B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2</a:t>
            </a:fld>
            <a:endParaRPr lang="en-US"/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60C889F7-4812-232C-0D6D-8080E644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The Basics </a:t>
            </a:r>
            <a:r>
              <a:rPr lang="en-US" sz="36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of Writing an Offer</a:t>
            </a:r>
            <a:endParaRPr lang="en-US" sz="3600" b="1" dirty="0">
              <a:solidFill>
                <a:schemeClr val="bg1"/>
              </a:solidFill>
              <a:latin typeface="Archivo ExtraBold" pitchFamily="2" charset="0"/>
              <a:cs typeface="Archivo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2DF0D-F925-2C8A-E723-2B48683B641C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BFDA33-9189-DF32-8475-5E6A3CCF1B16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Speak with the Buyer’s Lender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Communicate with Listing Agent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Gather Key Offer Details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Review and Prepare Paperwork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C3C03-9561-4FFA-2087-E93D181D5156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BEFORE SUBMITTING YOUR OFFER</a:t>
            </a:r>
          </a:p>
        </p:txBody>
      </p:sp>
    </p:spTree>
    <p:extLst>
      <p:ext uri="{BB962C8B-B14F-4D97-AF65-F5344CB8AC3E}">
        <p14:creationId xmlns:p14="http://schemas.microsoft.com/office/powerpoint/2010/main" val="14898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6BA342-6220-E94E-9118-782708CD8F76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F727-036A-054C-B8B9-9438E60838E8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42B9A11-C0B1-BD45-BA92-B8209885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D3D60D-86E1-CD42-8262-D68F05B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03C05-D67D-675C-BBA6-9CD0162C1AC4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USING THE INCORRECT SALE AGREEMENT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8C68A-6C7C-BA03-02C3-A8A9826FA4B3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48367A-6135-10AF-90AF-166D680A4917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OREF has different versions of the Sale Agreement tailored to specific types of property, including: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Residential Real Estate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Farms, Ranches, Acreage &amp; Natural Resource Property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New Residential Construction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Vacant Land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Condominium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Manufactured Home (without land)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Commercial Real Estate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0BF6314C-7C0B-8EDC-B8E8-7D11E294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307421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6BA342-6220-E94E-9118-782708CD8F76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F727-036A-054C-B8B9-9438E60838E8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42B9A11-C0B1-BD45-BA92-B8209885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D3D60D-86E1-CD42-8262-D68F05B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03C05-D67D-675C-BBA6-9CD0162C1AC4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FAILING TO REFERENCE OR ATTACH ADDENDA TO THE OFFER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5905D-8F70-E67F-29CE-85DAE51FFF26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A1A2BC-5C3F-6A28-35A4-858F609B0ADF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Omitting or improperly referencing addenda can cause confusion or disputes.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When included with the offer, make sure you they are specifically mentioned in the sale agreement, typically in the Additional Provisions section.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Always double-check to confirm any referenced addenda (HOA, well, or septic documents) are actually attached and included with the submitted offer.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800">
              <a:solidFill>
                <a:srgbClr val="46525E"/>
              </a:solidFill>
              <a:latin typeface="Archivo Light" pitchFamily="2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EF207559-431B-3E42-3B3D-8BAF5EE2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74636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6BA342-6220-E94E-9118-782708CD8F76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F727-036A-054C-B8B9-9438E60838E8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42B9A11-C0B1-BD45-BA92-B8209885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D3D60D-86E1-CD42-8262-D68F05B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03C05-D67D-675C-BBA6-9CD0162C1AC4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LEAVING SECTIONS OF THE SALE AGREEMENT BLANK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90F9ED-EB93-A79D-75BA-51165BD1811A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22AF9-21D5-411D-4C45-D7C794F5F341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Complete all sections of the Sale Agreement, even if it has a default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Filling out the form completely shows professionalism and avoids ambiguity about the terms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In sections with multiple choices, be sure the appropriate selection has been checked</a:t>
            </a:r>
            <a:endParaRPr lang="en-US" sz="2200" dirty="0">
              <a:solidFill>
                <a:srgbClr val="46525E"/>
              </a:solidFill>
              <a:latin typeface="Archivo Light" pitchFamily="2" charset="0"/>
              <a:cs typeface="Archivo Light" pitchFamily="2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800" dirty="0">
              <a:solidFill>
                <a:srgbClr val="46525E"/>
              </a:solidFill>
              <a:latin typeface="Archivo Light" pitchFamily="2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1BCFDD38-3CF3-278E-303E-7DF8DCA9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276001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6BA342-6220-E94E-9118-782708CD8F76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11F727-036A-054C-B8B9-9438E60838E8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42B9A11-C0B1-BD45-BA92-B8209885F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5D3D60D-86E1-CD42-8262-D68F05B3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03C05-D67D-675C-BBA6-9CD0162C1AC4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NOT IDENTIFYING PERSONAL PROPERTY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F4220-2D47-7917-2BE3-03A2CFA5C964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048A02-772A-8A37-251E-42D4A819EBDE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Always put it in writing if your buyer wants specific items to stay with the home, especially appliances!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If it not in the contract, there is no guarantee it will stay—leading to either disappointment or a dispute at closing.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Use the Personal Property section of the Sale Agreement to list these items—this language typically satisfies most lenders regarding value.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800">
              <a:solidFill>
                <a:srgbClr val="46525E"/>
              </a:solidFill>
              <a:latin typeface="Archivo Light" pitchFamily="2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78A65086-B95D-2752-9E8C-5BD53CA0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221284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85B2E-9A94-70F2-C3BD-8B08C401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5E0CC3-DC1B-D399-F9CA-4A8B2F19587D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93CFCD-6F33-A250-EF9C-FAFE244D1E0D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09E9301-EE8E-C71C-3059-8CA004DA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E79C9444-2202-EE73-6F7E-275A23A6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02751-2EF8-1E8C-7D5E-251EA9766AE5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SKIPPING THE PREAPPROVAL LETTER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78C6F-CAE3-F325-726D-9ED29FB09983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3EC8DB-8329-9644-2A84-DFDFCCC99E11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Always include the buyer’s pre-approval letter with the offer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Highlight if the buyer has completed underwriting to show strong qualification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ea typeface="Calibri" panose="020F0502020204030204" pitchFamily="34" charset="0"/>
                <a:cs typeface="Archivo Light" pitchFamily="2" charset="0"/>
              </a:rPr>
              <a:t>A solid pre-approval helps your buyer stand out and gives them a competitive edge</a:t>
            </a:r>
            <a:endParaRPr lang="en-US" sz="1800" dirty="0">
              <a:solidFill>
                <a:srgbClr val="46525E"/>
              </a:solidFill>
              <a:latin typeface="Archivo Light" pitchFamily="2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B39F430C-F750-6A84-839C-77A91763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79173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2EAF9-848E-5FDB-5A1E-4932DBFB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9C26DE-1CF3-2C70-E37B-1B943BA10E9A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CB3C-D806-99AE-21F5-DF67B36DB5CD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5009D33-09EF-76A8-3D44-4950B4D1F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A79A663-8570-94D1-A344-AD6BF8E8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F7623-6E94-6C9A-F7E2-4AB6CE3E1711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NOT CLARIFYING VA LOAN CLOSING COSTS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636C6-74A2-2B3A-92D6-38A83989C3DD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38CE8B-9380-DECF-4DFA-2141BE41FC2B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Clearly identify which closing costs the VA buyer is asking the seller to pay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Use the financing section to indicate if the seller is covering non-allowable VA fees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Confirm details with the lender and include any additional costs in the Additional Financing Provisions section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9A1F3F7D-3D35-6F75-0070-03FC27F0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346867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A444-03D0-6038-5867-9E9B0084B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336362-D24D-B95D-FF0A-1DB36717B5DC}"/>
              </a:ext>
            </a:extLst>
          </p:cNvPr>
          <p:cNvSpPr/>
          <p:nvPr/>
        </p:nvSpPr>
        <p:spPr>
          <a:xfrm>
            <a:off x="0" y="0"/>
            <a:ext cx="12192000" cy="770562"/>
          </a:xfrm>
          <a:prstGeom prst="rect">
            <a:avLst/>
          </a:prstGeom>
          <a:solidFill>
            <a:srgbClr val="C0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5F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432EA-0B75-574F-F9BF-5EBD28B940A7}"/>
              </a:ext>
            </a:extLst>
          </p:cNvPr>
          <p:cNvSpPr/>
          <p:nvPr/>
        </p:nvSpPr>
        <p:spPr>
          <a:xfrm>
            <a:off x="626724" y="1"/>
            <a:ext cx="5753528" cy="1828800"/>
          </a:xfrm>
          <a:prstGeom prst="rect">
            <a:avLst/>
          </a:prstGeom>
          <a:solidFill>
            <a:srgbClr val="1B1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211FE545-831C-B793-3C3C-A4936B56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200" y="6096000"/>
            <a:ext cx="876584" cy="726816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7768F816-B244-4CFD-B4CA-09E6A2A1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05393-2106-A645-926B-1129F508F4A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39082D-955B-317E-133F-4C658C419B7D}"/>
              </a:ext>
            </a:extLst>
          </p:cNvPr>
          <p:cNvSpPr txBox="1"/>
          <p:nvPr/>
        </p:nvSpPr>
        <p:spPr>
          <a:xfrm>
            <a:off x="630936" y="2011680"/>
            <a:ext cx="109728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>
                <a:solidFill>
                  <a:srgbClr val="63A5F4"/>
                </a:solidFill>
                <a:latin typeface="Archivo" pitchFamily="2" charset="0"/>
                <a:cs typeface="Archivo" pitchFamily="2" charset="0"/>
              </a:rPr>
              <a:t>LEAVING WATER AND SEWER INFORMATION BLANK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1342D-DE73-FBCF-E59B-F52C4F121F60}"/>
              </a:ext>
            </a:extLst>
          </p:cNvPr>
          <p:cNvSpPr txBox="1"/>
          <p:nvPr/>
        </p:nvSpPr>
        <p:spPr>
          <a:xfrm>
            <a:off x="626724" y="649639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Copyright Oregon Real Estate Forms, LLC 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CC8DA5-983C-85BE-E00C-6057CA1F23F9}"/>
              </a:ext>
            </a:extLst>
          </p:cNvPr>
          <p:cNvSpPr txBox="1">
            <a:spLocks/>
          </p:cNvSpPr>
          <p:nvPr/>
        </p:nvSpPr>
        <p:spPr>
          <a:xfrm>
            <a:off x="630936" y="2468880"/>
            <a:ext cx="10972800" cy="4155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Always complete the water and sewer section in the sale agreement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This information is typically found in the MLS and should be verified by the buyer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800" dirty="0">
                <a:solidFill>
                  <a:srgbClr val="46525E"/>
                </a:solidFill>
                <a:latin typeface="Archivo Light" pitchFamily="2" charset="0"/>
                <a:cs typeface="Archivo Light" pitchFamily="2" charset="0"/>
              </a:rPr>
              <a:t>If the information is incorrect, it is the seller’s responsibility to correct it in writing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solidFill>
                <a:srgbClr val="46525E"/>
              </a:solidFill>
              <a:latin typeface="Archivo Light" pitchFamily="2" charset="0"/>
              <a:ea typeface="Calibri" panose="020F0502020204030204" pitchFamily="34" charset="0"/>
              <a:cs typeface="Archivo Light" pitchFamily="2" charset="0"/>
            </a:endParaRPr>
          </a:p>
        </p:txBody>
      </p:sp>
      <p:sp>
        <p:nvSpPr>
          <p:cNvPr id="6" name="Title 19">
            <a:extLst>
              <a:ext uri="{FF2B5EF4-FFF2-40B4-BE49-F238E27FC236}">
                <a16:creationId xmlns:a16="http://schemas.microsoft.com/office/drawing/2014/main" id="{F93C0DAB-D4CE-8DC2-B457-930E5815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40" y="251936"/>
            <a:ext cx="5364296" cy="1325563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Archivo ExtraBold" pitchFamily="2" charset="0"/>
                <a:cs typeface="Archivo ExtraBold" pitchFamily="2" charset="0"/>
              </a:rPr>
              <a:t>Common Mistakes When Writing an Offer</a:t>
            </a:r>
          </a:p>
        </p:txBody>
      </p:sp>
    </p:spTree>
    <p:extLst>
      <p:ext uri="{BB962C8B-B14F-4D97-AF65-F5344CB8AC3E}">
        <p14:creationId xmlns:p14="http://schemas.microsoft.com/office/powerpoint/2010/main" val="200088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F Template" id="{BC095120-D152-9D4C-8D5F-CB1536146D65}" vid="{C4F4A3B2-AF10-D344-A69C-49935B11D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529c5d-25a9-42e1-ad99-7698b8423d82">
      <Terms xmlns="http://schemas.microsoft.com/office/infopath/2007/PartnerControls"/>
    </lcf76f155ced4ddcb4097134ff3c332f>
    <TaxCatchAll xmlns="1c329246-1a8c-4ef8-abd9-823b4fe6c7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B1F46B2A03A45AE56D67D22E6EF31" ma:contentTypeVersion="17" ma:contentTypeDescription="Create a new document." ma:contentTypeScope="" ma:versionID="a479057639f0b5e37ef3aeea86aca71f">
  <xsd:schema xmlns:xsd="http://www.w3.org/2001/XMLSchema" xmlns:xs="http://www.w3.org/2001/XMLSchema" xmlns:p="http://schemas.microsoft.com/office/2006/metadata/properties" xmlns:ns2="0d529c5d-25a9-42e1-ad99-7698b8423d82" xmlns:ns3="1c329246-1a8c-4ef8-abd9-823b4fe6c757" targetNamespace="http://schemas.microsoft.com/office/2006/metadata/properties" ma:root="true" ma:fieldsID="408db5928f2e4a621815063485429ec3" ns2:_="" ns3:_="">
    <xsd:import namespace="0d529c5d-25a9-42e1-ad99-7698b8423d82"/>
    <xsd:import namespace="1c329246-1a8c-4ef8-abd9-823b4fe6c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29c5d-25a9-42e1-ad99-7698b8423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d647de6-7f2a-4628-87b1-fad6f2baca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29246-1a8c-4ef8-abd9-823b4fe6c75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75ab50-2b46-4eec-95bc-f045742bc098}" ma:internalName="TaxCatchAll" ma:showField="CatchAllData" ma:web="1c329246-1a8c-4ef8-abd9-823b4fe6c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D0FE7-4C30-4827-A972-6C6DD6FD5776}">
  <ds:schemaRefs>
    <ds:schemaRef ds:uri="0d529c5d-25a9-42e1-ad99-7698b8423d82"/>
    <ds:schemaRef ds:uri="1c329246-1a8c-4ef8-abd9-823b4fe6c757"/>
    <ds:schemaRef ds:uri="45b35d8e-495f-44e7-9ef7-5fbe0d460d38"/>
    <ds:schemaRef ds:uri="4ae1cb9e-1e8b-491d-999d-a3e82f1b6a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4741DB-3A07-46DE-B16E-AAA8DF003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29c5d-25a9-42e1-ad99-7698b8423d82"/>
    <ds:schemaRef ds:uri="1c329246-1a8c-4ef8-abd9-823b4fe6c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CE7618-DF81-4B9C-820B-516FB7EA46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OREF Template</Template>
  <TotalTime>6</TotalTime>
  <Words>1017</Words>
  <Application>Microsoft Office PowerPoint</Application>
  <PresentationFormat>Widescreen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Arial</vt:lpstr>
      <vt:lpstr>Archivo</vt:lpstr>
      <vt:lpstr>Archivo ExtraBold</vt:lpstr>
      <vt:lpstr>Calibri Light</vt:lpstr>
      <vt:lpstr>Archivo Light</vt:lpstr>
      <vt:lpstr>Office Theme</vt:lpstr>
      <vt:lpstr>PowerPoint Presentation</vt:lpstr>
      <vt:lpstr>The Basics of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Common Mistakes When Writing an Offer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Peterson</dc:creator>
  <cp:lastModifiedBy>Molly Burke</cp:lastModifiedBy>
  <cp:revision>1</cp:revision>
  <dcterms:created xsi:type="dcterms:W3CDTF">2022-10-28T21:27:41Z</dcterms:created>
  <dcterms:modified xsi:type="dcterms:W3CDTF">2025-11-25T14:11:08Z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0x0101005EBB1F46B2A03A45AE56D67D22E6EF31</vt:lpwstr>
  </property>
  <property fmtid="{D5CDD505-2E9C-101B-9397-08002B2CF9AE}" pid="3" name="MediaServiceImageTags">
    <vt:lpwstr/>
  </property>
</Properties>
</file>